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57" r:id="rId3"/>
    <p:sldId id="299" r:id="rId4"/>
    <p:sldId id="298" r:id="rId5"/>
    <p:sldId id="300" r:id="rId6"/>
    <p:sldId id="302" r:id="rId7"/>
    <p:sldId id="301" r:id="rId8"/>
    <p:sldId id="309" r:id="rId9"/>
    <p:sldId id="310" r:id="rId10"/>
    <p:sldId id="305" r:id="rId11"/>
    <p:sldId id="306" r:id="rId12"/>
    <p:sldId id="307" r:id="rId13"/>
    <p:sldId id="311" r:id="rId14"/>
  </p:sldIdLst>
  <p:sldSz cx="9144000" cy="5143500" type="screen16x9"/>
  <p:notesSz cx="6858000" cy="9144000"/>
  <p:embeddedFontLst>
    <p:embeddedFont>
      <p:font typeface="Roboto Condensed Light" panose="020B0600000101010101" charset="0"/>
      <p:regular r:id="rId16"/>
      <p:bold r:id="rId17"/>
      <p:italic r:id="rId18"/>
      <p:boldItalic r:id="rId19"/>
    </p:embeddedFont>
    <p:embeddedFont>
      <p:font typeface="Squada One" panose="020B0600000101010101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C737DA-4D52-42F5-94FF-A9AA4CFF9EEF}">
  <a:tblStyle styleId="{BBC737DA-4D52-42F5-94FF-A9AA4CFF9E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488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425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714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85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767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21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744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035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12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04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31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0" r:id="rId2"/>
    <p:sldLayoutId id="214748367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6. </a:t>
            </a:r>
            <a:r>
              <a:rPr lang="ko-KR" altLang="en-US" dirty="0">
                <a:solidFill>
                  <a:srgbClr val="434343"/>
                </a:solidFill>
              </a:rPr>
              <a:t>텍스트와 시퀀스를 위한 딥러닝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E6E9FBF-09A5-49A0-A45A-429E85DB1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9"/>
    </mc:Choice>
    <mc:Fallback>
      <p:transition spd="slow" advTm="15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063898" y="359573"/>
            <a:ext cx="6792546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400" dirty="0"/>
              <a:t>순환 신경망 이해하기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순환 신경망</a:t>
            </a:r>
            <a:r>
              <a:rPr lang="en-US" altLang="ko-KR" sz="1800" dirty="0"/>
              <a:t>(Recurrent Neural Network, RNN)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시퀀스의 원소를 순회하면서 지금까지 처리한 정보를 상태</a:t>
            </a:r>
            <a:r>
              <a:rPr lang="en-US" altLang="ko-KR" sz="1800" dirty="0"/>
              <a:t>(state) </a:t>
            </a:r>
            <a:r>
              <a:rPr lang="ko-KR" altLang="en-US" sz="1800" dirty="0"/>
              <a:t>에 저장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187C91-1637-4A56-8A2D-D14D0971BE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" r="74917"/>
          <a:stretch/>
        </p:blipFill>
        <p:spPr>
          <a:xfrm>
            <a:off x="870698" y="2677129"/>
            <a:ext cx="2054038" cy="1168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CBF0B2-7FCB-4C8F-BF6A-D37501E47BB9}"/>
              </a:ext>
            </a:extLst>
          </p:cNvPr>
          <p:cNvSpPr txBox="1"/>
          <p:nvPr/>
        </p:nvSpPr>
        <p:spPr>
          <a:xfrm>
            <a:off x="3018866" y="2677128"/>
            <a:ext cx="24271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타임스텝  </a:t>
            </a:r>
            <a:r>
              <a:rPr lang="en-US" altLang="ko-KR" dirty="0"/>
              <a:t>t</a:t>
            </a:r>
            <a:r>
              <a:rPr lang="ko-KR" altLang="en-US" dirty="0"/>
              <a:t>의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시퀀스의 원소를 반복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출력은 다음 반복을 위한 상태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FB6A7A-9340-462F-8476-1B29F0623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202" y="2031670"/>
            <a:ext cx="2500592" cy="2275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251E2-1273-41D5-9733-63F7DD677BEA}"/>
              </a:ext>
            </a:extLst>
          </p:cNvPr>
          <p:cNvSpPr txBox="1"/>
          <p:nvPr/>
        </p:nvSpPr>
        <p:spPr>
          <a:xfrm>
            <a:off x="658627" y="2369351"/>
            <a:ext cx="24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의사코드로 표현한 </a:t>
            </a:r>
            <a:r>
              <a:rPr lang="en-US" altLang="ko-KR" dirty="0"/>
              <a:t>RNN</a:t>
            </a:r>
            <a:endParaRPr lang="ko-KR" altLang="en-US" dirty="0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EE8283BB-748E-4089-8C10-9662EB100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26"/>
    </mc:Choice>
    <mc:Fallback>
      <p:transition spd="slow" advTm="47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063898" y="359573"/>
            <a:ext cx="6792546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400" dirty="0"/>
              <a:t> </a:t>
            </a:r>
            <a:r>
              <a:rPr lang="ko-KR" altLang="en-US" sz="2400" dirty="0" err="1"/>
              <a:t>케라스의</a:t>
            </a:r>
            <a:r>
              <a:rPr lang="ko-KR" altLang="en-US" dirty="0"/>
              <a:t> </a:t>
            </a:r>
            <a:r>
              <a:rPr lang="ko-KR" altLang="en-US" sz="2400" dirty="0"/>
              <a:t>순환 층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하나의 시퀀스가 아니라 다른 </a:t>
            </a:r>
            <a:r>
              <a:rPr lang="ko-KR" altLang="en-US" sz="1800" dirty="0" err="1"/>
              <a:t>케라스</a:t>
            </a:r>
            <a:r>
              <a:rPr lang="ko-KR" altLang="en-US" sz="1800" dirty="0"/>
              <a:t> 층과 마찬가지로 시퀀스를 배치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(timesteps, </a:t>
            </a:r>
            <a:r>
              <a:rPr lang="en-US" altLang="ko-KR" sz="1800" dirty="0" err="1"/>
              <a:t>input_features</a:t>
            </a:r>
            <a:r>
              <a:rPr lang="en-US" altLang="ko-KR" sz="1800" dirty="0"/>
              <a:t>) </a:t>
            </a:r>
            <a:r>
              <a:rPr lang="ko-KR" altLang="en-US" sz="1800" dirty="0"/>
              <a:t>크기가 아니라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batch_size</a:t>
            </a:r>
            <a:r>
              <a:rPr lang="en-US" altLang="ko-KR" sz="1800" dirty="0"/>
              <a:t>, timesteps, </a:t>
            </a:r>
            <a:r>
              <a:rPr lang="en-US" altLang="ko-KR" sz="1800" dirty="0" err="1"/>
              <a:t>input_features</a:t>
            </a:r>
            <a:r>
              <a:rPr lang="en-US" altLang="ko-KR" sz="1800" dirty="0"/>
              <a:t>) </a:t>
            </a:r>
            <a:r>
              <a:rPr lang="ko-KR" altLang="en-US" sz="1800" dirty="0"/>
              <a:t>크기의 입력을 받음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두가지 모드 실행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타임스탭의</a:t>
            </a:r>
            <a:r>
              <a:rPr lang="ko-KR" altLang="en-US" sz="1800" dirty="0"/>
              <a:t> 출력을 모은 전체 시퀀스를 반환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입력 시퀀스에 대한 마지막 출력만 반환 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3700BAC-B590-4764-873E-6D406DC89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3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31"/>
    </mc:Choice>
    <mc:Fallback>
      <p:transition spd="slow" advTm="40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063898" y="359573"/>
            <a:ext cx="6792546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dirty="0"/>
              <a:t>LSTM</a:t>
            </a:r>
            <a:r>
              <a:rPr lang="ko-KR" altLang="en-US" sz="2400" dirty="0"/>
              <a:t>과 </a:t>
            </a:r>
            <a:r>
              <a:rPr lang="en-US" altLang="ko-KR" sz="2400" dirty="0"/>
              <a:t>GRU </a:t>
            </a:r>
            <a:r>
              <a:rPr lang="ko-KR" altLang="en-US" sz="2400" dirty="0"/>
              <a:t>층 이해하기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SimpleRNN</a:t>
            </a:r>
            <a:r>
              <a:rPr lang="ko-KR" altLang="en-US" sz="1800" dirty="0"/>
              <a:t>은 실전에 쓰기에는 너무 단순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이론적으로 시간 </a:t>
            </a:r>
            <a:r>
              <a:rPr lang="en-US" altLang="ko-KR" sz="1800" dirty="0"/>
              <a:t>t</a:t>
            </a:r>
            <a:r>
              <a:rPr lang="ko-KR" altLang="en-US" sz="1800" dirty="0"/>
              <a:t>에서 이전의 모든 타임스텝의 정보를 유지가능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실제로는 긴 시간에 걸친 의존성은 학습할 수 없음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그래디언트</a:t>
            </a:r>
            <a:r>
              <a:rPr lang="ko-KR" altLang="en-US" sz="1800" dirty="0"/>
              <a:t> 소실 문제</a:t>
            </a:r>
            <a:r>
              <a:rPr lang="en-US" altLang="ko-KR" sz="1800" dirty="0"/>
              <a:t>(vanishing gradient problem) </a:t>
            </a:r>
            <a:r>
              <a:rPr lang="ko-KR" altLang="en-US" sz="1800" dirty="0"/>
              <a:t>발생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LSTM</a:t>
            </a:r>
            <a:r>
              <a:rPr lang="ko-KR" altLang="en-US" sz="1800" dirty="0"/>
              <a:t>은 </a:t>
            </a:r>
            <a:r>
              <a:rPr lang="en-US" altLang="ko-KR" sz="1800" dirty="0"/>
              <a:t>Long Short-Term Memory</a:t>
            </a:r>
            <a:r>
              <a:rPr lang="ko-KR" altLang="en-US" sz="1800" dirty="0"/>
              <a:t>의 약자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SimpleRNN</a:t>
            </a:r>
            <a:r>
              <a:rPr lang="ko-KR" altLang="en-US" sz="1800" dirty="0"/>
              <a:t>의 변종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정보를 여러 타임스텝에 걸쳐 나르는 방법이 추가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539F9E60-0704-4276-B14C-DC8DF151CB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6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61"/>
    </mc:Choice>
    <mc:Fallback>
      <p:transition spd="slow" advTm="46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063898" y="359573"/>
            <a:ext cx="6792546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400" dirty="0"/>
              <a:t>정리</a:t>
            </a: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RNN</a:t>
            </a:r>
            <a:r>
              <a:rPr lang="ko-KR" altLang="en-US" sz="1800" dirty="0"/>
              <a:t>이 무엇이고 동작하는 방법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LSTM</a:t>
            </a:r>
            <a:r>
              <a:rPr lang="ko-KR" altLang="en-US" sz="1800" dirty="0"/>
              <a:t>이 무엇이고 긴 시퀀스에서 단순한  </a:t>
            </a:r>
            <a:r>
              <a:rPr lang="en-US" altLang="ko-KR" sz="1800" dirty="0"/>
              <a:t>RNN</a:t>
            </a:r>
            <a:r>
              <a:rPr lang="ko-KR" altLang="en-US" sz="1800" dirty="0"/>
              <a:t>보다 더 잘 작동하는 이유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케라스의</a:t>
            </a:r>
            <a:r>
              <a:rPr lang="ko-KR" altLang="en-US" sz="1800" dirty="0"/>
              <a:t> </a:t>
            </a:r>
            <a:r>
              <a:rPr lang="en-US" altLang="ko-KR" sz="1800" dirty="0"/>
              <a:t>RNN</a:t>
            </a:r>
            <a:r>
              <a:rPr lang="ko-KR" altLang="en-US" sz="1800" dirty="0"/>
              <a:t>층을 사용하여 시퀀스 데이터를 처리하는 방법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1740EBE-2139-4D86-9CC4-3D393BD589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0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7"/>
    </mc:Choice>
    <mc:Fallback>
      <p:transition spd="slow" advTm="30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텍스트 데이터 다루기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텍스트는 가장 흔한 시퀀스의 형태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보통은 단어 수준으로 작업하는 경우가 많음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 벡터화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토큰화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FD40F56-F65A-4D86-AE11-6D6925F768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19"/>
    </mc:Choice>
    <mc:Fallback>
      <p:transition spd="slow" advTm="31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400" dirty="0"/>
              <a:t>텍스트 벡터화</a:t>
            </a:r>
            <a:r>
              <a:rPr lang="en-US" altLang="ko-KR" sz="2400" dirty="0"/>
              <a:t>(vectorizing text)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텍스트를 수치형 </a:t>
            </a:r>
            <a:r>
              <a:rPr lang="ko-KR" altLang="en-US" sz="1800" dirty="0" err="1"/>
              <a:t>텐서로</a:t>
            </a:r>
            <a:r>
              <a:rPr lang="ko-KR" altLang="en-US" sz="1800" dirty="0"/>
              <a:t> 변환하는 과정 </a:t>
            </a:r>
            <a:endParaRPr lang="en-US" altLang="ko-KR" sz="1800" dirty="0"/>
          </a:p>
          <a:p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텍스트를 단어로 나누고 각 단어를 하나의 벡터로 변환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텍스트를 문자로 나누고 각 문자를 하나의 벡터로 변환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텍스트에서 단어나 문자의 </a:t>
            </a:r>
            <a:r>
              <a:rPr lang="en-US" altLang="ko-KR" sz="1800" dirty="0"/>
              <a:t>n-gram </a:t>
            </a:r>
            <a:r>
              <a:rPr lang="ko-KR" altLang="en-US" sz="1800" dirty="0"/>
              <a:t>을 추출하여 각 </a:t>
            </a:r>
            <a:r>
              <a:rPr lang="en-US" altLang="ko-KR" sz="1800" dirty="0"/>
              <a:t>n-gram</a:t>
            </a:r>
            <a:r>
              <a:rPr lang="ko-KR" altLang="en-US" sz="1800" dirty="0"/>
              <a:t>을 하나의 벡터로 변환</a:t>
            </a:r>
            <a:r>
              <a:rPr lang="en-US" altLang="ko-KR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n-gram</a:t>
            </a:r>
            <a:r>
              <a:rPr lang="ko-KR" altLang="en-US" sz="1800" dirty="0"/>
              <a:t>은 연속된 단어나 문자의 그룹으로 텍스트에서 단어나 문자를 하나씩 이동하면서 추출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4410EF9C-3295-4D82-B070-D5BBB706F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1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78"/>
    </mc:Choice>
    <mc:Fallback>
      <p:transition spd="slow" advTm="41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토큰화</a:t>
            </a:r>
            <a:r>
              <a:rPr lang="en-US" altLang="ko-KR" dirty="0"/>
              <a:t>(tokenization)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토큰</a:t>
            </a:r>
            <a:r>
              <a:rPr lang="en-US" altLang="ko-KR" sz="1800" dirty="0"/>
              <a:t>(token): </a:t>
            </a:r>
            <a:r>
              <a:rPr lang="ko-KR" altLang="en-US" sz="1800" dirty="0"/>
              <a:t>텍스트를 나누는 단위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텍스트를 토큰으로 나누는 것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원</a:t>
            </a:r>
            <a:r>
              <a:rPr lang="en-US" altLang="ko-KR" sz="1800" dirty="0"/>
              <a:t>-</a:t>
            </a:r>
            <a:r>
              <a:rPr lang="ko-KR" altLang="en-US" sz="1800" dirty="0"/>
              <a:t>핫 인코딩</a:t>
            </a:r>
            <a:r>
              <a:rPr lang="en-US" altLang="ko-KR" sz="1800" dirty="0"/>
              <a:t>(one-hot encoding)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토큰 </a:t>
            </a:r>
            <a:r>
              <a:rPr lang="ko-KR" altLang="en-US" sz="1800" dirty="0" err="1"/>
              <a:t>임베딩</a:t>
            </a:r>
            <a:r>
              <a:rPr lang="en-US" altLang="ko-KR" sz="1800" dirty="0"/>
              <a:t>(token embedding) </a:t>
            </a:r>
            <a:r>
              <a:rPr lang="ko-KR" altLang="en-US" sz="1800" dirty="0"/>
              <a:t>또는 단어 </a:t>
            </a:r>
            <a:r>
              <a:rPr lang="ko-KR" altLang="en-US" sz="1800" dirty="0" err="1"/>
              <a:t>임베딩</a:t>
            </a:r>
            <a:r>
              <a:rPr lang="en-US" altLang="ko-KR" sz="1800" dirty="0"/>
              <a:t>(word embedding)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F6D85AD2-11B0-4539-92FD-01FD5DC1E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4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39"/>
    </mc:Choice>
    <mc:Fallback>
      <p:transition spd="slow" advTm="32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단어와 문자의 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B198-4BFE-48E2-8F11-A217C9B9505D}"/>
              </a:ext>
            </a:extLst>
          </p:cNvPr>
          <p:cNvSpPr txBox="1"/>
          <p:nvPr/>
        </p:nvSpPr>
        <p:spPr>
          <a:xfrm>
            <a:off x="369784" y="1069041"/>
            <a:ext cx="833718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단어 별로 인덱스를 부여하고 이 정수 인덱스 </a:t>
            </a:r>
            <a:r>
              <a:rPr lang="en-US" altLang="ko-KR" sz="1800" dirty="0" err="1"/>
              <a:t>i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크기가 </a:t>
            </a:r>
            <a:r>
              <a:rPr lang="en-US" altLang="ko-KR" sz="1800" dirty="0"/>
              <a:t>N</a:t>
            </a:r>
            <a:r>
              <a:rPr lang="ko-KR" altLang="en-US" sz="1800" dirty="0"/>
              <a:t>인 이진 벡터로 변환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 </a:t>
            </a:r>
            <a:r>
              <a:rPr lang="en-US" altLang="ko-KR" sz="1800" dirty="0" err="1"/>
              <a:t>i</a:t>
            </a:r>
            <a:r>
              <a:rPr lang="ko-KR" altLang="en-US" sz="1800" dirty="0"/>
              <a:t>번째 원소만 </a:t>
            </a:r>
            <a:r>
              <a:rPr lang="en-US" altLang="ko-KR" sz="1800" dirty="0"/>
              <a:t>1</a:t>
            </a:r>
            <a:r>
              <a:rPr lang="ko-KR" altLang="en-US" sz="1800" dirty="0"/>
              <a:t>이고 나머지는 모두 </a:t>
            </a:r>
            <a:r>
              <a:rPr lang="en-US" altLang="ko-KR" sz="1800" dirty="0"/>
              <a:t>0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원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핫 </a:t>
            </a:r>
            <a:r>
              <a:rPr lang="ko-KR" altLang="en-US" sz="2400" b="1" dirty="0" err="1"/>
              <a:t>해싱</a:t>
            </a:r>
            <a:r>
              <a:rPr lang="en-US" altLang="ko-KR" sz="2400" b="1" dirty="0"/>
              <a:t>(one-hot-</a:t>
            </a:r>
            <a:r>
              <a:rPr lang="en-US" altLang="ko-KR" sz="2400" b="1" dirty="0" err="1"/>
              <a:t>hashging</a:t>
            </a:r>
            <a:r>
              <a:rPr lang="en-US" altLang="ko-KR" sz="24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원</a:t>
            </a:r>
            <a:r>
              <a:rPr lang="en-US" altLang="ko-KR" sz="1800" dirty="0"/>
              <a:t>-</a:t>
            </a:r>
            <a:r>
              <a:rPr lang="ko-KR" altLang="en-US" sz="1800" dirty="0"/>
              <a:t>핫 인코딩의 변형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어휘 사전에 있는 고유 토큰 수가 너무 커서 모두 다루기 어려울 때 사용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이 방식은 단어의 명시적 인덱스가 필요 없기 때문에 메모리를 절약하고 온라인 방식으로 데이터를 인코딩 가능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해시 충돌이 있을 수 있으므로 조절 필요</a:t>
            </a:r>
            <a:endParaRPr lang="ko-KR" altLang="en-US" dirty="0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22A98C68-BBA4-4036-A81E-599EA8B46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72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43"/>
    </mc:Choice>
    <mc:Fallback>
      <p:transition spd="slow" advTm="48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단어와 문자의 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F06F28-77B9-48B3-9B52-785B27F1D8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7" r="47231" b="3614"/>
          <a:stretch/>
        </p:blipFill>
        <p:spPr>
          <a:xfrm>
            <a:off x="369784" y="1459006"/>
            <a:ext cx="3879487" cy="34088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A8E678-E461-4EBD-8398-9822942CE4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1" t="17868" r="1"/>
          <a:stretch/>
        </p:blipFill>
        <p:spPr>
          <a:xfrm>
            <a:off x="4504766" y="1459006"/>
            <a:ext cx="4498051" cy="3408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0B198-4BFE-48E2-8F11-A217C9B9505D}"/>
              </a:ext>
            </a:extLst>
          </p:cNvPr>
          <p:cNvSpPr txBox="1"/>
          <p:nvPr/>
        </p:nvSpPr>
        <p:spPr>
          <a:xfrm>
            <a:off x="369784" y="1069041"/>
            <a:ext cx="3879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케라스를</a:t>
            </a:r>
            <a:r>
              <a:rPr lang="ko-KR" altLang="en-US" dirty="0"/>
              <a:t> 사용한 단어 수준의 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F56D4-D101-4DC2-9301-884408DF6C2E}"/>
              </a:ext>
            </a:extLst>
          </p:cNvPr>
          <p:cNvSpPr txBox="1"/>
          <p:nvPr/>
        </p:nvSpPr>
        <p:spPr>
          <a:xfrm>
            <a:off x="4380385" y="106904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해싱</a:t>
            </a:r>
            <a:r>
              <a:rPr lang="ko-KR" altLang="en-US" dirty="0"/>
              <a:t> 기법을 사용한 단어 수준의 원</a:t>
            </a:r>
            <a:r>
              <a:rPr lang="en-US" altLang="ko-KR" dirty="0"/>
              <a:t>-</a:t>
            </a:r>
            <a:r>
              <a:rPr lang="ko-KR" altLang="en-US" dirty="0"/>
              <a:t>핫 인코딩하기</a:t>
            </a:r>
            <a:endParaRPr lang="en-US" altLang="ko-KR" dirty="0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849C24E8-358D-4672-BC4C-559FB3243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4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04"/>
    </mc:Choice>
    <mc:Fallback>
      <p:transition spd="slow" advTm="59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단어 </a:t>
            </a:r>
            <a:r>
              <a:rPr lang="ko-KR" altLang="en-US" dirty="0" err="1"/>
              <a:t>임베딩</a:t>
            </a:r>
            <a:r>
              <a:rPr lang="ko-KR" altLang="en-US" dirty="0"/>
              <a:t> 사용하기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단어 </a:t>
            </a:r>
            <a:r>
              <a:rPr lang="ko-KR" altLang="en-US" sz="1800" dirty="0" err="1"/>
              <a:t>임베딩</a:t>
            </a:r>
            <a:r>
              <a:rPr lang="en-US" altLang="ko-KR" sz="1800" dirty="0"/>
              <a:t>:</a:t>
            </a:r>
            <a:r>
              <a:rPr lang="ko-KR" altLang="en-US" sz="1800" dirty="0"/>
              <a:t> 밀집 단어 벡터</a:t>
            </a:r>
            <a:r>
              <a:rPr lang="en-US" altLang="ko-KR" sz="1800" dirty="0"/>
              <a:t>(word vector)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더 많은 정보를 적은 자원에 저장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Embedding </a:t>
            </a:r>
            <a:r>
              <a:rPr lang="ko-KR" altLang="en-US" sz="1800" dirty="0"/>
              <a:t>층을 사용하여 단어 </a:t>
            </a:r>
            <a:r>
              <a:rPr lang="ko-KR" altLang="en-US" sz="1800" dirty="0" err="1"/>
              <a:t>임베딩</a:t>
            </a:r>
            <a:r>
              <a:rPr lang="ko-KR" altLang="en-US" sz="1800" dirty="0"/>
              <a:t> 학습하기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사전 훈련된 단어 </a:t>
            </a:r>
            <a:r>
              <a:rPr lang="ko-KR" altLang="en-US" sz="1800" dirty="0" err="1"/>
              <a:t>임베딩</a:t>
            </a:r>
            <a:r>
              <a:rPr lang="ko-KR" altLang="en-US" sz="1800" dirty="0"/>
              <a:t> 사용하기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F53FB3C-5305-4BA5-B79C-DC5D96702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23"/>
    </mc:Choice>
    <mc:Fallback>
      <p:transition spd="slow" advTm="22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원본 텍스트에서 단어 </a:t>
            </a:r>
            <a:r>
              <a:rPr lang="ko-KR" altLang="en-US" dirty="0" err="1"/>
              <a:t>임베딩까지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원본 </a:t>
            </a:r>
            <a:r>
              <a:rPr lang="en-US" altLang="ko-KR" sz="1800" dirty="0"/>
              <a:t>IMDB </a:t>
            </a:r>
            <a:r>
              <a:rPr lang="ko-KR" altLang="en-US" sz="1800" dirty="0"/>
              <a:t>텍스트 </a:t>
            </a:r>
            <a:r>
              <a:rPr lang="ko-KR" altLang="en-US" sz="1800" dirty="0" err="1"/>
              <a:t>내려받기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데이터 토큰화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 err="1"/>
              <a:t>GloVe</a:t>
            </a:r>
            <a:r>
              <a:rPr lang="en-US" altLang="ko-KR" sz="1800" dirty="0"/>
              <a:t> </a:t>
            </a:r>
            <a:r>
              <a:rPr lang="ko-KR" altLang="en-US" sz="1800" dirty="0"/>
              <a:t>단어 </a:t>
            </a:r>
            <a:r>
              <a:rPr lang="ko-KR" altLang="en-US" sz="1800" dirty="0" err="1"/>
              <a:t>임베딩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내려받기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 err="1"/>
              <a:t>임베딩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전처리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모델 정의하기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모델에 </a:t>
            </a:r>
            <a:r>
              <a:rPr lang="en-US" altLang="ko-KR" sz="1800" dirty="0" err="1"/>
              <a:t>GloVe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임베딩</a:t>
            </a:r>
            <a:r>
              <a:rPr lang="ko-KR" altLang="en-US" sz="1800" dirty="0"/>
              <a:t> 로드하기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모델 훈련과 평가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93E279F4-582D-4A1D-84D3-1D3659B65A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0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50"/>
    </mc:Choice>
    <mc:Fallback>
      <p:transition spd="slow" advTm="38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14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정리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9A078-5AB2-4135-BE93-61CA74B1BD05}"/>
              </a:ext>
            </a:extLst>
          </p:cNvPr>
          <p:cNvSpPr txBox="1"/>
          <p:nvPr/>
        </p:nvSpPr>
        <p:spPr>
          <a:xfrm>
            <a:off x="386603" y="1021977"/>
            <a:ext cx="8370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원본 텍스트를 신경망이 처리할 수 있는 형태로 변환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케라스</a:t>
            </a:r>
            <a:r>
              <a:rPr lang="ko-KR" altLang="en-US" sz="1800" dirty="0"/>
              <a:t> 모델에 </a:t>
            </a:r>
            <a:r>
              <a:rPr lang="en-US" altLang="ko-KR" sz="1800" dirty="0"/>
              <a:t>Embedding</a:t>
            </a:r>
            <a:r>
              <a:rPr lang="ko-KR" altLang="en-US" sz="1800" dirty="0"/>
              <a:t>층을 추가하여 어떤 작업에 특화된 토큰 </a:t>
            </a:r>
            <a:r>
              <a:rPr lang="ko-KR" altLang="en-US" sz="1800" dirty="0" err="1"/>
              <a:t>임베딩을</a:t>
            </a:r>
            <a:r>
              <a:rPr lang="ko-KR" altLang="en-US" sz="1800" dirty="0"/>
              <a:t> 학습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데이터가 부족한 자연어 처리 문제에서 사전 훈련된 단어 </a:t>
            </a:r>
            <a:r>
              <a:rPr lang="ko-KR" altLang="en-US" sz="1800" dirty="0" err="1"/>
              <a:t>임베딩을</a:t>
            </a:r>
            <a:r>
              <a:rPr lang="ko-KR" altLang="en-US" sz="1800" dirty="0"/>
              <a:t> 사용하여 성능 향상을 꾀함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F38231A-27B0-46CA-BF42-0F72F8079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8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23"/>
    </mc:Choice>
    <mc:Fallback>
      <p:transition spd="slow" advTm="33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468</Words>
  <Application>Microsoft Office PowerPoint</Application>
  <PresentationFormat>화면 슬라이드 쇼(16:9)</PresentationFormat>
  <Paragraphs>114</Paragraphs>
  <Slides>13</Slides>
  <Notes>13</Notes>
  <HiddenSlides>0</HiddenSlides>
  <MMClips>13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Wingdings</vt:lpstr>
      <vt:lpstr>Roboto Condensed Light</vt:lpstr>
      <vt:lpstr>Exo 2</vt:lpstr>
      <vt:lpstr>Arial</vt:lpstr>
      <vt:lpstr>Squada One</vt:lpstr>
      <vt:lpstr>Tech Newsletter by Slidesgo</vt:lpstr>
      <vt:lpstr>6. 텍스트와 시퀀스를 위한 딥러닝</vt:lpstr>
      <vt:lpstr>텍스트 데이터 다루기</vt:lpstr>
      <vt:lpstr>텍스트 벡터화(vectorizing text)</vt:lpstr>
      <vt:lpstr>토큰화(tokenization)</vt:lpstr>
      <vt:lpstr>단어와 문자의 원-핫 인코딩</vt:lpstr>
      <vt:lpstr>단어와 문자의 원-핫 인코딩</vt:lpstr>
      <vt:lpstr>단어 임베딩 사용하기</vt:lpstr>
      <vt:lpstr>원본 텍스트에서 단어 임베딩까지</vt:lpstr>
      <vt:lpstr>정리</vt:lpstr>
      <vt:lpstr>순환 신경망 이해하기</vt:lpstr>
      <vt:lpstr> 케라스의 순환 층</vt:lpstr>
      <vt:lpstr>LSTM과 GRU 층 이해하기</vt:lpstr>
      <vt:lpstr>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Hyeon</dc:creator>
  <cp:lastModifiedBy>김 도현</cp:lastModifiedBy>
  <cp:revision>22</cp:revision>
  <dcterms:modified xsi:type="dcterms:W3CDTF">2021-01-19T20:30:06Z</dcterms:modified>
</cp:coreProperties>
</file>